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40554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291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745343"/>
            <a:ext cx="4869180" cy="27389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365290"/>
            <a:ext cx="7415927" cy="2838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 Modern Approach to Polio Vaccination in India</a:t>
            </a:r>
            <a:endParaRPr lang="en-US" sz="5950" dirty="0"/>
          </a:p>
        </p:txBody>
      </p:sp>
      <p:sp>
        <p:nvSpPr>
          <p:cNvPr id="5" name="Text 1"/>
          <p:cNvSpPr/>
          <p:nvPr/>
        </p:nvSpPr>
        <p:spPr>
          <a:xfrm>
            <a:off x="864037" y="4574500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India has made significant progress in eradicating polio. This presentation outlines a new strategy that uses technology to improve the vaccination process and ensure every child receives the necessary protection.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864037" y="6450806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57" y="6458426"/>
            <a:ext cx="379690" cy="3796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82316" y="6432352"/>
            <a:ext cx="1078944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Khan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325410"/>
            <a:ext cx="4869061" cy="357878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2796659"/>
            <a:ext cx="676072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Towards a Polio-Free India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864037" y="38527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innovative approach will help India achieve its goal of eliminating polio. By combining technology, community engagement, and efficient healthcare practices, we can create a brighter and healthier future for every child in India.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" y="2281595"/>
            <a:ext cx="4982408" cy="36662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92083" y="554950"/>
            <a:ext cx="7732633" cy="1119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The Existing System: Challenges and Gaps</a:t>
            </a:r>
            <a:endParaRPr lang="en-US" sz="3500" dirty="0"/>
          </a:p>
        </p:txBody>
      </p:sp>
      <p:sp>
        <p:nvSpPr>
          <p:cNvPr id="5" name="Shape 1"/>
          <p:cNvSpPr/>
          <p:nvPr/>
        </p:nvSpPr>
        <p:spPr>
          <a:xfrm>
            <a:off x="6192083" y="2204085"/>
            <a:ext cx="453628" cy="453628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360676" y="2296477"/>
            <a:ext cx="116324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6847284" y="2204085"/>
            <a:ext cx="2240280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Accessibility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847284" y="2605088"/>
            <a:ext cx="7077432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Parents need to travel to anganwadis or clinics, which can be difficult, especially in remote areas.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6192083" y="3678793"/>
            <a:ext cx="453628" cy="453628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344126" y="3771186"/>
            <a:ext cx="149423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847284" y="3678793"/>
            <a:ext cx="2240280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Timeliness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847284" y="4079796"/>
            <a:ext cx="7077432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Long queues and limited staff can lead to delays in vaccination, impacting the child's health.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6192083" y="5153501"/>
            <a:ext cx="453628" cy="453628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340197" y="5245894"/>
            <a:ext cx="157401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1"/>
          <p:cNvSpPr/>
          <p:nvPr/>
        </p:nvSpPr>
        <p:spPr>
          <a:xfrm>
            <a:off x="6847284" y="5153501"/>
            <a:ext cx="2240280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Awareness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6847284" y="5554504"/>
            <a:ext cx="7077432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Many individuals lack knowledge about polio, its importance, and the vaccination process.</a:t>
            </a:r>
            <a:endParaRPr lang="en-US" sz="1550" dirty="0"/>
          </a:p>
        </p:txBody>
      </p:sp>
      <p:sp>
        <p:nvSpPr>
          <p:cNvPr id="17" name="Shape 13"/>
          <p:cNvSpPr/>
          <p:nvPr/>
        </p:nvSpPr>
        <p:spPr>
          <a:xfrm>
            <a:off x="6192083" y="6628209"/>
            <a:ext cx="453628" cy="453628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342936" y="6720602"/>
            <a:ext cx="151924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100" dirty="0"/>
          </a:p>
        </p:txBody>
      </p:sp>
      <p:sp>
        <p:nvSpPr>
          <p:cNvPr id="19" name="Text 15"/>
          <p:cNvSpPr/>
          <p:nvPr/>
        </p:nvSpPr>
        <p:spPr>
          <a:xfrm>
            <a:off x="6847284" y="6628209"/>
            <a:ext cx="2240280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Record Keeping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6847284" y="7029212"/>
            <a:ext cx="7077432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Managing paper-based mother and child cards is cumbersome and prone to errors.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2069782"/>
            <a:ext cx="1038439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 Digital Solution: User-Friendly Website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321356" y="33726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Access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1321356" y="3962400"/>
            <a:ext cx="359390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website utilizes hospital data, like birth certificates, to access child information and vaccination records.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525095" y="33726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AI Voice Bot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525095" y="3962400"/>
            <a:ext cx="359390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 AI Voice Bot automatically calls parents to inform them about upcoming vaccination schedules, ensuring timely reminders.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728835" y="33726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Real-Time Tracking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728835" y="3962400"/>
            <a:ext cx="359390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Parents can use the website to track their child's vaccination status, providing them with valuable information.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" y="2301716"/>
            <a:ext cx="5024437" cy="36260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32790" y="508278"/>
            <a:ext cx="7851219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Empowering Parents: Knowledge &amp; Convenience</a:t>
            </a:r>
            <a:endParaRPr lang="en-US" sz="32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790" y="1811060"/>
            <a:ext cx="923449" cy="147756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333178" y="1995726"/>
            <a:ext cx="205216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Website Information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7333178" y="2363033"/>
            <a:ext cx="6650831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website provides detailed information about polio, its symptoms, and the importance of vaccination.</a:t>
            </a:r>
            <a:endParaRPr lang="en-US" sz="14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790" y="3288625"/>
            <a:ext cx="923449" cy="147756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333178" y="3473291"/>
            <a:ext cx="253853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Weekly/Monthly Meetings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7333178" y="3840599"/>
            <a:ext cx="6650831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Regular meetings at anganwadis are held to educate parents and address their concerns about polio.</a:t>
            </a:r>
            <a:endParaRPr lang="en-US" sz="14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790" y="4766191"/>
            <a:ext cx="923449" cy="147756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333178" y="4950857"/>
            <a:ext cx="205216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Home Vaccination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7333178" y="5318165"/>
            <a:ext cx="6650831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Nurses visit homes to administer vaccines, ensuring accessibility and convenience for parents.</a:t>
            </a:r>
            <a:endParaRPr lang="en-US" sz="14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790" y="6243757"/>
            <a:ext cx="923449" cy="147756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333178" y="6428423"/>
            <a:ext cx="222027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Out-of-Station Support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7333178" y="6795730"/>
            <a:ext cx="6650831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Parents traveling outside their area can visit the nearest anganwadi to get their child vaccinated.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48" y="2413992"/>
            <a:ext cx="5102185" cy="340149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24324" y="793194"/>
            <a:ext cx="4719757" cy="426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AI Voice Bot: A Game Changer</a:t>
            </a:r>
            <a:endParaRPr lang="en-US" sz="26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324" y="1450657"/>
            <a:ext cx="384215" cy="38421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24324" y="1988463"/>
            <a:ext cx="1947982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Personalized Reminders</a:t>
            </a:r>
            <a:endParaRPr lang="en-US" sz="1300" dirty="0"/>
          </a:p>
        </p:txBody>
      </p:sp>
      <p:sp>
        <p:nvSpPr>
          <p:cNvPr id="7" name="Text 2"/>
          <p:cNvSpPr/>
          <p:nvPr/>
        </p:nvSpPr>
        <p:spPr>
          <a:xfrm>
            <a:off x="6024324" y="2293977"/>
            <a:ext cx="8068151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AI Bot calls parents three days and one day prior to the scheduled vaccination, ensuring they remember the appointment.</a:t>
            </a:r>
            <a:endParaRPr lang="en-US" sz="1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324" y="3246715"/>
            <a:ext cx="384215" cy="3842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24324" y="3784521"/>
            <a:ext cx="170783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Multilingual Support</a:t>
            </a:r>
            <a:endParaRPr lang="en-US" sz="1300" dirty="0"/>
          </a:p>
        </p:txBody>
      </p:sp>
      <p:sp>
        <p:nvSpPr>
          <p:cNvPr id="10" name="Text 4"/>
          <p:cNvSpPr/>
          <p:nvPr/>
        </p:nvSpPr>
        <p:spPr>
          <a:xfrm>
            <a:off x="6024324" y="4090035"/>
            <a:ext cx="8068151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Bot can communicate in multiple languages, ensuring effective communication with parents in various regions.</a:t>
            </a:r>
            <a:endParaRPr lang="en-US" sz="12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324" y="4796909"/>
            <a:ext cx="384215" cy="38421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024324" y="5334714"/>
            <a:ext cx="170783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Flexible Scheduling</a:t>
            </a:r>
            <a:endParaRPr lang="en-US" sz="1300" dirty="0"/>
          </a:p>
        </p:txBody>
      </p:sp>
      <p:sp>
        <p:nvSpPr>
          <p:cNvPr id="13" name="Text 6"/>
          <p:cNvSpPr/>
          <p:nvPr/>
        </p:nvSpPr>
        <p:spPr>
          <a:xfrm>
            <a:off x="6024324" y="5640229"/>
            <a:ext cx="8068151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Parents can adjust their child's vaccination schedules through the website, making the process more convenient.</a:t>
            </a:r>
            <a:endParaRPr lang="en-US" sz="12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324" y="6347103"/>
            <a:ext cx="384215" cy="38421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024324" y="6884908"/>
            <a:ext cx="1933575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Vaccination Information</a:t>
            </a:r>
            <a:endParaRPr lang="en-US" sz="1300" dirty="0"/>
          </a:p>
        </p:txBody>
      </p:sp>
      <p:sp>
        <p:nvSpPr>
          <p:cNvPr id="16" name="Text 8"/>
          <p:cNvSpPr/>
          <p:nvPr/>
        </p:nvSpPr>
        <p:spPr>
          <a:xfrm>
            <a:off x="6024324" y="7190423"/>
            <a:ext cx="8068151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Bot provides detailed information about the vaccination process, addressing any queries parents may have.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4055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530" y="2288500"/>
            <a:ext cx="5001220" cy="36634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9133" y="533519"/>
            <a:ext cx="6123503" cy="538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Benefits of the Digital Solution</a:t>
            </a:r>
            <a:endParaRPr lang="en-US" sz="3350" dirty="0"/>
          </a:p>
        </p:txBody>
      </p:sp>
      <p:sp>
        <p:nvSpPr>
          <p:cNvPr id="5" name="Shape 1"/>
          <p:cNvSpPr/>
          <p:nvPr/>
        </p:nvSpPr>
        <p:spPr>
          <a:xfrm>
            <a:off x="679133" y="1363504"/>
            <a:ext cx="7785735" cy="1440418"/>
          </a:xfrm>
          <a:prstGeom prst="roundRect">
            <a:avLst>
              <a:gd name="adj" fmla="val 2020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895945" y="1580317"/>
            <a:ext cx="3271123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Increased Vaccination Coverage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895945" y="1966079"/>
            <a:ext cx="7352109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digital system ensures more children receive timely vaccinations, contributing to a healthier population.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79133" y="2997875"/>
            <a:ext cx="7785735" cy="1440418"/>
          </a:xfrm>
          <a:prstGeom prst="roundRect">
            <a:avLst>
              <a:gd name="adj" fmla="val 2020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895945" y="3214688"/>
            <a:ext cx="4025384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Reduced Burden on Healthcare Workers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895945" y="3600450"/>
            <a:ext cx="7352109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AI Bot and website reduce the workload on healthcare workers, enabling them to focus on critical tasks.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679133" y="4632246"/>
            <a:ext cx="7785735" cy="1440418"/>
          </a:xfrm>
          <a:prstGeom prst="roundRect">
            <a:avLst>
              <a:gd name="adj" fmla="val 2020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95945" y="4849058"/>
            <a:ext cx="2627352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Empowered Communities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895945" y="5234821"/>
            <a:ext cx="7352109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digital platform promotes community engagement and empowers parents to take an active role in their child's health.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679133" y="6266617"/>
            <a:ext cx="7785735" cy="1440418"/>
          </a:xfrm>
          <a:prstGeom prst="roundRect">
            <a:avLst>
              <a:gd name="adj" fmla="val 20207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95945" y="6483429"/>
            <a:ext cx="2939772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Efficient Resource Allocation</a:t>
            </a: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895945" y="6869192"/>
            <a:ext cx="7352109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system helps in optimizing resource allocation by providing real-time data and insights into vaccination needs.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734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233" y="255627"/>
            <a:ext cx="2893814" cy="204608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21356" y="3119914"/>
            <a:ext cx="5453182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Security and Privacy</a:t>
            </a:r>
            <a:endParaRPr lang="en-US" sz="3550" dirty="0"/>
          </a:p>
        </p:txBody>
      </p:sp>
      <p:sp>
        <p:nvSpPr>
          <p:cNvPr id="5" name="Shape 1"/>
          <p:cNvSpPr/>
          <p:nvPr/>
        </p:nvSpPr>
        <p:spPr>
          <a:xfrm>
            <a:off x="1321356" y="3995023"/>
            <a:ext cx="11987689" cy="3675698"/>
          </a:xfrm>
          <a:prstGeom prst="roundRect">
            <a:avLst>
              <a:gd name="adj" fmla="val 834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1328976" y="4002643"/>
            <a:ext cx="11972449" cy="9151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533525" y="4133017"/>
            <a:ext cx="5573316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Encryption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523559" y="4133017"/>
            <a:ext cx="5573316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 data is encrypted to ensure confidentiality and prevent unauthorized access.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328976" y="4917757"/>
            <a:ext cx="11972449" cy="9151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1533525" y="5048131"/>
            <a:ext cx="5573316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Access Control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523559" y="5048131"/>
            <a:ext cx="5573316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Strict access control measures are implemented to protect sensitive information.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328976" y="5832872"/>
            <a:ext cx="11972449" cy="9151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533525" y="5963245"/>
            <a:ext cx="5573316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Regular Audits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523559" y="5963245"/>
            <a:ext cx="5573316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Regular audits are conducted to ensure compliance with data security protocols.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1328976" y="6747986"/>
            <a:ext cx="11972449" cy="9151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533525" y="6878360"/>
            <a:ext cx="5573316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Privacy Policy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7523559" y="6878360"/>
            <a:ext cx="5573316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comprehensive privacy policy outlines how data is collected, used, and protected.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678" y="1598890"/>
            <a:ext cx="4916924" cy="50317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7123" y="628412"/>
            <a:ext cx="7549753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Implementation Plan: A Phased Approach</a:t>
            </a:r>
            <a:endParaRPr lang="en-US" sz="3950" dirty="0"/>
          </a:p>
        </p:txBody>
      </p:sp>
      <p:sp>
        <p:nvSpPr>
          <p:cNvPr id="5" name="Shape 1"/>
          <p:cNvSpPr/>
          <p:nvPr/>
        </p:nvSpPr>
        <p:spPr>
          <a:xfrm>
            <a:off x="1123474" y="2235160"/>
            <a:ext cx="30480" cy="5365909"/>
          </a:xfrm>
          <a:prstGeom prst="roundRect">
            <a:avLst>
              <a:gd name="adj" fmla="val 112087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1364456" y="2732365"/>
            <a:ext cx="797123" cy="30480"/>
          </a:xfrm>
          <a:prstGeom prst="roundRect">
            <a:avLst>
              <a:gd name="adj" fmla="val 1120875"/>
            </a:avLst>
          </a:prstGeom>
          <a:solidFill>
            <a:srgbClr val="16FFBB"/>
          </a:solidFill>
          <a:ln/>
        </p:spPr>
      </p:sp>
      <p:sp>
        <p:nvSpPr>
          <p:cNvPr id="7" name="Shape 3"/>
          <p:cNvSpPr/>
          <p:nvPr/>
        </p:nvSpPr>
        <p:spPr>
          <a:xfrm>
            <a:off x="882491" y="2491383"/>
            <a:ext cx="512445" cy="512445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72991" y="2595682"/>
            <a:ext cx="131326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2391370" y="2462808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Pilot Phase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2391370" y="2915722"/>
            <a:ext cx="5955506" cy="728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digital system will be piloted in select districts to evaluate its effectiveness and gather feedback.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364456" y="4596884"/>
            <a:ext cx="797123" cy="30480"/>
          </a:xfrm>
          <a:prstGeom prst="roundRect">
            <a:avLst>
              <a:gd name="adj" fmla="val 1120875"/>
            </a:avLst>
          </a:prstGeom>
          <a:solidFill>
            <a:srgbClr val="29DDDA"/>
          </a:solidFill>
          <a:ln/>
        </p:spPr>
      </p:sp>
      <p:sp>
        <p:nvSpPr>
          <p:cNvPr id="12" name="Shape 8"/>
          <p:cNvSpPr/>
          <p:nvPr/>
        </p:nvSpPr>
        <p:spPr>
          <a:xfrm>
            <a:off x="882491" y="4355902"/>
            <a:ext cx="512445" cy="512445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54298" y="4460200"/>
            <a:ext cx="168831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350" dirty="0"/>
          </a:p>
        </p:txBody>
      </p:sp>
      <p:sp>
        <p:nvSpPr>
          <p:cNvPr id="14" name="Text 10"/>
          <p:cNvSpPr/>
          <p:nvPr/>
        </p:nvSpPr>
        <p:spPr>
          <a:xfrm>
            <a:off x="2391370" y="4327327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Scaling Up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2391370" y="4780240"/>
            <a:ext cx="5955506" cy="728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Based on the pilot results, the system will be gradually rolled out to other districts across India.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1364456" y="6461403"/>
            <a:ext cx="797123" cy="30480"/>
          </a:xfrm>
          <a:prstGeom prst="roundRect">
            <a:avLst>
              <a:gd name="adj" fmla="val 1120875"/>
            </a:avLst>
          </a:prstGeom>
          <a:solidFill>
            <a:srgbClr val="37A7E7"/>
          </a:solidFill>
          <a:ln/>
        </p:spPr>
      </p:sp>
      <p:sp>
        <p:nvSpPr>
          <p:cNvPr id="17" name="Shape 13"/>
          <p:cNvSpPr/>
          <p:nvPr/>
        </p:nvSpPr>
        <p:spPr>
          <a:xfrm>
            <a:off x="882491" y="6220420"/>
            <a:ext cx="512445" cy="512445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049774" y="6324719"/>
            <a:ext cx="177879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350" dirty="0"/>
          </a:p>
        </p:txBody>
      </p:sp>
      <p:sp>
        <p:nvSpPr>
          <p:cNvPr id="19" name="Text 15"/>
          <p:cNvSpPr/>
          <p:nvPr/>
        </p:nvSpPr>
        <p:spPr>
          <a:xfrm>
            <a:off x="2391370" y="6191845"/>
            <a:ext cx="4890016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Continuous Monitoring and Improvement</a:t>
            </a:r>
            <a:endParaRPr lang="en-US" sz="1950" dirty="0"/>
          </a:p>
        </p:txBody>
      </p:sp>
      <p:sp>
        <p:nvSpPr>
          <p:cNvPr id="20" name="Text 16"/>
          <p:cNvSpPr/>
          <p:nvPr/>
        </p:nvSpPr>
        <p:spPr>
          <a:xfrm>
            <a:off x="2391370" y="6644759"/>
            <a:ext cx="5955506" cy="728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Regular monitoring and analysis of data will inform ongoing improvements and optimization of the system.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1176576"/>
            <a:ext cx="808374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Partnerships and Collaboration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1356" y="2356128"/>
            <a:ext cx="3749040" cy="23170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21356" y="4981813"/>
            <a:ext cx="325171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Healthcare Professionals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321356" y="5472827"/>
            <a:ext cx="374904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Close collaboration with doctors, nurses, and other healthcare professionals is essential for successful implementation.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0" y="2356128"/>
            <a:ext cx="3749040" cy="23170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40680" y="4981813"/>
            <a:ext cx="275903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Government Officials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440680" y="5472827"/>
            <a:ext cx="374904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Government officials will play a crucial role in supporting the initiative and promoting its adoption.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004" y="2356128"/>
            <a:ext cx="3749040" cy="23170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560004" y="49818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Community Leaders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560004" y="5472827"/>
            <a:ext cx="374904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Engaging community leaders will facilitate awareness and encourage parents to embrace the new system.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2024-09-07T13:02:25Z</dcterms:created>
  <dcterms:modified xsi:type="dcterms:W3CDTF">2024-09-07T13:02:25Z</dcterms:modified>
</cp:coreProperties>
</file>